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9900"/>
    <a:srgbClr val="3366FF"/>
    <a:srgbClr val="99FF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7A813-C099-471C-83ED-9829E7DF0D46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F6516-ACFD-4E1C-B7EE-6A8F7EC339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F6516-ACFD-4E1C-B7EE-6A8F7EC339B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78EB3-101E-42A7-B8DC-1AB76818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2A380-D003-4407-AE0E-091D5A732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22AD9-C69D-4AE9-9120-23FE0BC38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6E083-6B38-496A-9798-5DE9DC504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5729E-7181-40E7-867B-5DFAB06AA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B1722-E130-479D-8820-96C4AB757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08F85-445A-4B81-9261-BAF602755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E0D75-1CB7-4B96-920D-4747CE564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C97E3-1947-486C-8A84-58A88BC1A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C9453-F0B4-476D-B161-0A8941177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9A23F-BD64-449E-9421-4459A21DC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0C7ABD4-D4D6-411F-B0B1-25F7628E9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Probability:</a:t>
            </a:r>
            <a:br>
              <a:rPr lang="en-GB" smtClean="0"/>
            </a:br>
            <a:r>
              <a:rPr lang="en-GB" smtClean="0"/>
              <a:t>Likelihood and Chance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6</a:t>
            </a:r>
          </a:p>
          <a:p>
            <a:pPr eaLnBrk="1" hangingPunct="1"/>
            <a:r>
              <a:rPr lang="en-GB" smtClean="0"/>
              <a:t>Shirley Sides.</a:t>
            </a:r>
            <a:endParaRPr lang="en-US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 the bag.</a:t>
            </a:r>
            <a:endParaRPr lang="en-US" smtClean="0"/>
          </a:p>
        </p:txBody>
      </p:sp>
      <p:sp>
        <p:nvSpPr>
          <p:cNvPr id="10243" name="Freeform 6"/>
          <p:cNvSpPr>
            <a:spLocks/>
          </p:cNvSpPr>
          <p:nvPr/>
        </p:nvSpPr>
        <p:spPr bwMode="auto">
          <a:xfrm>
            <a:off x="1014413" y="1543050"/>
            <a:ext cx="5310187" cy="4900613"/>
          </a:xfrm>
          <a:custGeom>
            <a:avLst/>
            <a:gdLst>
              <a:gd name="T0" fmla="*/ 358 w 3345"/>
              <a:gd name="T1" fmla="*/ 390 h 3087"/>
              <a:gd name="T2" fmla="*/ 550 w 3345"/>
              <a:gd name="T3" fmla="*/ 482 h 3087"/>
              <a:gd name="T4" fmla="*/ 476 w 3345"/>
              <a:gd name="T5" fmla="*/ 838 h 3087"/>
              <a:gd name="T6" fmla="*/ 348 w 3345"/>
              <a:gd name="T7" fmla="*/ 1122 h 3087"/>
              <a:gd name="T8" fmla="*/ 257 w 3345"/>
              <a:gd name="T9" fmla="*/ 1378 h 3087"/>
              <a:gd name="T10" fmla="*/ 266 w 3345"/>
              <a:gd name="T11" fmla="*/ 1789 h 3087"/>
              <a:gd name="T12" fmla="*/ 367 w 3345"/>
              <a:gd name="T13" fmla="*/ 2036 h 3087"/>
              <a:gd name="T14" fmla="*/ 476 w 3345"/>
              <a:gd name="T15" fmla="*/ 2201 h 3087"/>
              <a:gd name="T16" fmla="*/ 787 w 3345"/>
              <a:gd name="T17" fmla="*/ 2493 h 3087"/>
              <a:gd name="T18" fmla="*/ 1025 w 3345"/>
              <a:gd name="T19" fmla="*/ 2649 h 3087"/>
              <a:gd name="T20" fmla="*/ 1510 w 3345"/>
              <a:gd name="T21" fmla="*/ 2950 h 3087"/>
              <a:gd name="T22" fmla="*/ 1921 w 3345"/>
              <a:gd name="T23" fmla="*/ 3069 h 3087"/>
              <a:gd name="T24" fmla="*/ 2278 w 3345"/>
              <a:gd name="T25" fmla="*/ 3078 h 3087"/>
              <a:gd name="T26" fmla="*/ 2662 w 3345"/>
              <a:gd name="T27" fmla="*/ 2987 h 3087"/>
              <a:gd name="T28" fmla="*/ 2844 w 3345"/>
              <a:gd name="T29" fmla="*/ 2859 h 3087"/>
              <a:gd name="T30" fmla="*/ 3146 w 3345"/>
              <a:gd name="T31" fmla="*/ 2511 h 3087"/>
              <a:gd name="T32" fmla="*/ 3219 w 3345"/>
              <a:gd name="T33" fmla="*/ 2347 h 3087"/>
              <a:gd name="T34" fmla="*/ 3320 w 3345"/>
              <a:gd name="T35" fmla="*/ 1689 h 3087"/>
              <a:gd name="T36" fmla="*/ 3228 w 3345"/>
              <a:gd name="T37" fmla="*/ 1250 h 3087"/>
              <a:gd name="T38" fmla="*/ 3119 w 3345"/>
              <a:gd name="T39" fmla="*/ 1058 h 3087"/>
              <a:gd name="T40" fmla="*/ 2753 w 3345"/>
              <a:gd name="T41" fmla="*/ 820 h 3087"/>
              <a:gd name="T42" fmla="*/ 2561 w 3345"/>
              <a:gd name="T43" fmla="*/ 738 h 3087"/>
              <a:gd name="T44" fmla="*/ 2113 w 3345"/>
              <a:gd name="T45" fmla="*/ 637 h 3087"/>
              <a:gd name="T46" fmla="*/ 1930 w 3345"/>
              <a:gd name="T47" fmla="*/ 500 h 3087"/>
              <a:gd name="T48" fmla="*/ 1930 w 3345"/>
              <a:gd name="T49" fmla="*/ 317 h 3087"/>
              <a:gd name="T50" fmla="*/ 2351 w 3345"/>
              <a:gd name="T51" fmla="*/ 153 h 3087"/>
              <a:gd name="T52" fmla="*/ 2369 w 3345"/>
              <a:gd name="T53" fmla="*/ 70 h 3087"/>
              <a:gd name="T54" fmla="*/ 2278 w 3345"/>
              <a:gd name="T55" fmla="*/ 15 h 3087"/>
              <a:gd name="T56" fmla="*/ 1921 w 3345"/>
              <a:gd name="T57" fmla="*/ 52 h 3087"/>
              <a:gd name="T58" fmla="*/ 1610 w 3345"/>
              <a:gd name="T59" fmla="*/ 317 h 3087"/>
              <a:gd name="T60" fmla="*/ 1281 w 3345"/>
              <a:gd name="T61" fmla="*/ 180 h 3087"/>
              <a:gd name="T62" fmla="*/ 1144 w 3345"/>
              <a:gd name="T63" fmla="*/ 70 h 3087"/>
              <a:gd name="T64" fmla="*/ 1089 w 3345"/>
              <a:gd name="T65" fmla="*/ 52 h 3087"/>
              <a:gd name="T66" fmla="*/ 915 w 3345"/>
              <a:gd name="T67" fmla="*/ 125 h 3087"/>
              <a:gd name="T68" fmla="*/ 851 w 3345"/>
              <a:gd name="T69" fmla="*/ 262 h 3087"/>
              <a:gd name="T70" fmla="*/ 668 w 3345"/>
              <a:gd name="T71" fmla="*/ 235 h 3087"/>
              <a:gd name="T72" fmla="*/ 568 w 3345"/>
              <a:gd name="T73" fmla="*/ 180 h 3087"/>
              <a:gd name="T74" fmla="*/ 56 w 3345"/>
              <a:gd name="T75" fmla="*/ 271 h 3087"/>
              <a:gd name="T76" fmla="*/ 184 w 3345"/>
              <a:gd name="T77" fmla="*/ 381 h 308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345"/>
              <a:gd name="T118" fmla="*/ 0 h 3087"/>
              <a:gd name="T119" fmla="*/ 3345 w 3345"/>
              <a:gd name="T120" fmla="*/ 3087 h 308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345" h="3087">
                <a:moveTo>
                  <a:pt x="102" y="363"/>
                </a:moveTo>
                <a:cubicBezTo>
                  <a:pt x="187" y="374"/>
                  <a:pt x="272" y="382"/>
                  <a:pt x="358" y="390"/>
                </a:cubicBezTo>
                <a:cubicBezTo>
                  <a:pt x="452" y="422"/>
                  <a:pt x="412" y="411"/>
                  <a:pt x="476" y="427"/>
                </a:cubicBezTo>
                <a:cubicBezTo>
                  <a:pt x="538" y="468"/>
                  <a:pt x="516" y="448"/>
                  <a:pt x="550" y="482"/>
                </a:cubicBezTo>
                <a:cubicBezTo>
                  <a:pt x="572" y="568"/>
                  <a:pt x="575" y="567"/>
                  <a:pt x="550" y="710"/>
                </a:cubicBezTo>
                <a:cubicBezTo>
                  <a:pt x="537" y="785"/>
                  <a:pt x="501" y="775"/>
                  <a:pt x="476" y="838"/>
                </a:cubicBezTo>
                <a:cubicBezTo>
                  <a:pt x="451" y="903"/>
                  <a:pt x="421" y="966"/>
                  <a:pt x="394" y="1030"/>
                </a:cubicBezTo>
                <a:cubicBezTo>
                  <a:pt x="380" y="1064"/>
                  <a:pt x="375" y="1095"/>
                  <a:pt x="348" y="1122"/>
                </a:cubicBezTo>
                <a:cubicBezTo>
                  <a:pt x="336" y="1168"/>
                  <a:pt x="320" y="1219"/>
                  <a:pt x="294" y="1259"/>
                </a:cubicBezTo>
                <a:cubicBezTo>
                  <a:pt x="282" y="1301"/>
                  <a:pt x="265" y="1335"/>
                  <a:pt x="257" y="1378"/>
                </a:cubicBezTo>
                <a:cubicBezTo>
                  <a:pt x="245" y="1523"/>
                  <a:pt x="231" y="1602"/>
                  <a:pt x="248" y="1762"/>
                </a:cubicBezTo>
                <a:cubicBezTo>
                  <a:pt x="249" y="1773"/>
                  <a:pt x="261" y="1779"/>
                  <a:pt x="266" y="1789"/>
                </a:cubicBezTo>
                <a:cubicBezTo>
                  <a:pt x="297" y="1851"/>
                  <a:pt x="320" y="1918"/>
                  <a:pt x="348" y="1981"/>
                </a:cubicBezTo>
                <a:cubicBezTo>
                  <a:pt x="356" y="1999"/>
                  <a:pt x="361" y="2017"/>
                  <a:pt x="367" y="2036"/>
                </a:cubicBezTo>
                <a:cubicBezTo>
                  <a:pt x="371" y="2048"/>
                  <a:pt x="371" y="2061"/>
                  <a:pt x="376" y="2073"/>
                </a:cubicBezTo>
                <a:cubicBezTo>
                  <a:pt x="398" y="2123"/>
                  <a:pt x="444" y="2158"/>
                  <a:pt x="476" y="2201"/>
                </a:cubicBezTo>
                <a:cubicBezTo>
                  <a:pt x="493" y="2224"/>
                  <a:pt x="503" y="2252"/>
                  <a:pt x="522" y="2274"/>
                </a:cubicBezTo>
                <a:cubicBezTo>
                  <a:pt x="600" y="2365"/>
                  <a:pt x="691" y="2426"/>
                  <a:pt x="787" y="2493"/>
                </a:cubicBezTo>
                <a:cubicBezTo>
                  <a:pt x="816" y="2514"/>
                  <a:pt x="840" y="2547"/>
                  <a:pt x="870" y="2566"/>
                </a:cubicBezTo>
                <a:cubicBezTo>
                  <a:pt x="918" y="2597"/>
                  <a:pt x="977" y="2617"/>
                  <a:pt x="1025" y="2649"/>
                </a:cubicBezTo>
                <a:cubicBezTo>
                  <a:pt x="1092" y="2694"/>
                  <a:pt x="1133" y="2738"/>
                  <a:pt x="1208" y="2767"/>
                </a:cubicBezTo>
                <a:cubicBezTo>
                  <a:pt x="1300" y="2841"/>
                  <a:pt x="1408" y="2890"/>
                  <a:pt x="1510" y="2950"/>
                </a:cubicBezTo>
                <a:cubicBezTo>
                  <a:pt x="1568" y="2984"/>
                  <a:pt x="1653" y="3033"/>
                  <a:pt x="1720" y="3042"/>
                </a:cubicBezTo>
                <a:cubicBezTo>
                  <a:pt x="1787" y="3051"/>
                  <a:pt x="1854" y="3060"/>
                  <a:pt x="1921" y="3069"/>
                </a:cubicBezTo>
                <a:cubicBezTo>
                  <a:pt x="1964" y="3075"/>
                  <a:pt x="2049" y="3087"/>
                  <a:pt x="2049" y="3087"/>
                </a:cubicBezTo>
                <a:cubicBezTo>
                  <a:pt x="2125" y="3084"/>
                  <a:pt x="2202" y="3083"/>
                  <a:pt x="2278" y="3078"/>
                </a:cubicBezTo>
                <a:cubicBezTo>
                  <a:pt x="2382" y="3072"/>
                  <a:pt x="2485" y="3037"/>
                  <a:pt x="2588" y="3023"/>
                </a:cubicBezTo>
                <a:cubicBezTo>
                  <a:pt x="2708" y="2935"/>
                  <a:pt x="2550" y="3044"/>
                  <a:pt x="2662" y="2987"/>
                </a:cubicBezTo>
                <a:cubicBezTo>
                  <a:pt x="2704" y="2966"/>
                  <a:pt x="2728" y="2928"/>
                  <a:pt x="2771" y="2914"/>
                </a:cubicBezTo>
                <a:cubicBezTo>
                  <a:pt x="2805" y="2880"/>
                  <a:pt x="2783" y="2900"/>
                  <a:pt x="2844" y="2859"/>
                </a:cubicBezTo>
                <a:cubicBezTo>
                  <a:pt x="2883" y="2833"/>
                  <a:pt x="2906" y="2783"/>
                  <a:pt x="2936" y="2749"/>
                </a:cubicBezTo>
                <a:cubicBezTo>
                  <a:pt x="3006" y="2670"/>
                  <a:pt x="3087" y="2600"/>
                  <a:pt x="3146" y="2511"/>
                </a:cubicBezTo>
                <a:cubicBezTo>
                  <a:pt x="3170" y="2474"/>
                  <a:pt x="3166" y="2440"/>
                  <a:pt x="3183" y="2402"/>
                </a:cubicBezTo>
                <a:cubicBezTo>
                  <a:pt x="3192" y="2382"/>
                  <a:pt x="3207" y="2365"/>
                  <a:pt x="3219" y="2347"/>
                </a:cubicBezTo>
                <a:cubicBezTo>
                  <a:pt x="3252" y="2297"/>
                  <a:pt x="3261" y="2229"/>
                  <a:pt x="3283" y="2173"/>
                </a:cubicBezTo>
                <a:cubicBezTo>
                  <a:pt x="3301" y="2011"/>
                  <a:pt x="3312" y="1852"/>
                  <a:pt x="3320" y="1689"/>
                </a:cubicBezTo>
                <a:cubicBezTo>
                  <a:pt x="3317" y="1600"/>
                  <a:pt x="3345" y="1424"/>
                  <a:pt x="3265" y="1341"/>
                </a:cubicBezTo>
                <a:cubicBezTo>
                  <a:pt x="3254" y="1307"/>
                  <a:pt x="3245" y="1281"/>
                  <a:pt x="3228" y="1250"/>
                </a:cubicBezTo>
                <a:cubicBezTo>
                  <a:pt x="3215" y="1226"/>
                  <a:pt x="3192" y="1177"/>
                  <a:pt x="3192" y="1177"/>
                </a:cubicBezTo>
                <a:cubicBezTo>
                  <a:pt x="3181" y="1131"/>
                  <a:pt x="3159" y="1085"/>
                  <a:pt x="3119" y="1058"/>
                </a:cubicBezTo>
                <a:cubicBezTo>
                  <a:pt x="3060" y="970"/>
                  <a:pt x="2985" y="937"/>
                  <a:pt x="2899" y="884"/>
                </a:cubicBezTo>
                <a:cubicBezTo>
                  <a:pt x="2846" y="852"/>
                  <a:pt x="2814" y="832"/>
                  <a:pt x="2753" y="820"/>
                </a:cubicBezTo>
                <a:cubicBezTo>
                  <a:pt x="2733" y="807"/>
                  <a:pt x="2719" y="786"/>
                  <a:pt x="2698" y="774"/>
                </a:cubicBezTo>
                <a:cubicBezTo>
                  <a:pt x="2666" y="756"/>
                  <a:pt x="2600" y="746"/>
                  <a:pt x="2561" y="738"/>
                </a:cubicBezTo>
                <a:cubicBezTo>
                  <a:pt x="2489" y="701"/>
                  <a:pt x="2412" y="693"/>
                  <a:pt x="2332" y="683"/>
                </a:cubicBezTo>
                <a:cubicBezTo>
                  <a:pt x="2260" y="659"/>
                  <a:pt x="2187" y="651"/>
                  <a:pt x="2113" y="637"/>
                </a:cubicBezTo>
                <a:cubicBezTo>
                  <a:pt x="2078" y="620"/>
                  <a:pt x="2050" y="610"/>
                  <a:pt x="2012" y="601"/>
                </a:cubicBezTo>
                <a:cubicBezTo>
                  <a:pt x="1978" y="565"/>
                  <a:pt x="1949" y="549"/>
                  <a:pt x="1930" y="500"/>
                </a:cubicBezTo>
                <a:cubicBezTo>
                  <a:pt x="1923" y="482"/>
                  <a:pt x="1912" y="445"/>
                  <a:pt x="1912" y="445"/>
                </a:cubicBezTo>
                <a:cubicBezTo>
                  <a:pt x="1919" y="402"/>
                  <a:pt x="1914" y="357"/>
                  <a:pt x="1930" y="317"/>
                </a:cubicBezTo>
                <a:cubicBezTo>
                  <a:pt x="1939" y="295"/>
                  <a:pt x="1970" y="289"/>
                  <a:pt x="1985" y="271"/>
                </a:cubicBezTo>
                <a:cubicBezTo>
                  <a:pt x="2080" y="155"/>
                  <a:pt x="2209" y="160"/>
                  <a:pt x="2351" y="153"/>
                </a:cubicBezTo>
                <a:cubicBezTo>
                  <a:pt x="2378" y="143"/>
                  <a:pt x="2433" y="125"/>
                  <a:pt x="2433" y="125"/>
                </a:cubicBezTo>
                <a:cubicBezTo>
                  <a:pt x="2413" y="94"/>
                  <a:pt x="2404" y="82"/>
                  <a:pt x="2369" y="70"/>
                </a:cubicBezTo>
                <a:cubicBezTo>
                  <a:pt x="2316" y="17"/>
                  <a:pt x="2371" y="63"/>
                  <a:pt x="2305" y="34"/>
                </a:cubicBezTo>
                <a:cubicBezTo>
                  <a:pt x="2295" y="30"/>
                  <a:pt x="2288" y="20"/>
                  <a:pt x="2278" y="15"/>
                </a:cubicBezTo>
                <a:cubicBezTo>
                  <a:pt x="2269" y="11"/>
                  <a:pt x="2259" y="9"/>
                  <a:pt x="2250" y="6"/>
                </a:cubicBezTo>
                <a:cubicBezTo>
                  <a:pt x="1969" y="17"/>
                  <a:pt x="2077" y="0"/>
                  <a:pt x="1921" y="52"/>
                </a:cubicBezTo>
                <a:cubicBezTo>
                  <a:pt x="1867" y="106"/>
                  <a:pt x="1844" y="172"/>
                  <a:pt x="1766" y="198"/>
                </a:cubicBezTo>
                <a:cubicBezTo>
                  <a:pt x="1728" y="254"/>
                  <a:pt x="1674" y="296"/>
                  <a:pt x="1610" y="317"/>
                </a:cubicBezTo>
                <a:cubicBezTo>
                  <a:pt x="1515" y="310"/>
                  <a:pt x="1408" y="311"/>
                  <a:pt x="1327" y="253"/>
                </a:cubicBezTo>
                <a:cubicBezTo>
                  <a:pt x="1300" y="233"/>
                  <a:pt x="1295" y="208"/>
                  <a:pt x="1281" y="180"/>
                </a:cubicBezTo>
                <a:cubicBezTo>
                  <a:pt x="1266" y="150"/>
                  <a:pt x="1244" y="134"/>
                  <a:pt x="1217" y="116"/>
                </a:cubicBezTo>
                <a:cubicBezTo>
                  <a:pt x="1188" y="73"/>
                  <a:pt x="1209" y="92"/>
                  <a:pt x="1144" y="70"/>
                </a:cubicBezTo>
                <a:cubicBezTo>
                  <a:pt x="1135" y="67"/>
                  <a:pt x="1125" y="64"/>
                  <a:pt x="1116" y="61"/>
                </a:cubicBezTo>
                <a:cubicBezTo>
                  <a:pt x="1107" y="58"/>
                  <a:pt x="1089" y="52"/>
                  <a:pt x="1089" y="52"/>
                </a:cubicBezTo>
                <a:cubicBezTo>
                  <a:pt x="1023" y="58"/>
                  <a:pt x="1001" y="44"/>
                  <a:pt x="961" y="79"/>
                </a:cubicBezTo>
                <a:cubicBezTo>
                  <a:pt x="945" y="93"/>
                  <a:pt x="915" y="125"/>
                  <a:pt x="915" y="125"/>
                </a:cubicBezTo>
                <a:cubicBezTo>
                  <a:pt x="912" y="165"/>
                  <a:pt x="923" y="208"/>
                  <a:pt x="906" y="244"/>
                </a:cubicBezTo>
                <a:cubicBezTo>
                  <a:pt x="898" y="261"/>
                  <a:pt x="851" y="262"/>
                  <a:pt x="851" y="262"/>
                </a:cubicBezTo>
                <a:cubicBezTo>
                  <a:pt x="808" y="259"/>
                  <a:pt x="765" y="259"/>
                  <a:pt x="723" y="253"/>
                </a:cubicBezTo>
                <a:cubicBezTo>
                  <a:pt x="704" y="250"/>
                  <a:pt x="686" y="241"/>
                  <a:pt x="668" y="235"/>
                </a:cubicBezTo>
                <a:cubicBezTo>
                  <a:pt x="659" y="232"/>
                  <a:pt x="641" y="226"/>
                  <a:pt x="641" y="226"/>
                </a:cubicBezTo>
                <a:cubicBezTo>
                  <a:pt x="614" y="207"/>
                  <a:pt x="599" y="190"/>
                  <a:pt x="568" y="180"/>
                </a:cubicBezTo>
                <a:cubicBezTo>
                  <a:pt x="448" y="64"/>
                  <a:pt x="209" y="162"/>
                  <a:pt x="47" y="180"/>
                </a:cubicBezTo>
                <a:cubicBezTo>
                  <a:pt x="12" y="213"/>
                  <a:pt x="0" y="253"/>
                  <a:pt x="56" y="271"/>
                </a:cubicBezTo>
                <a:cubicBezTo>
                  <a:pt x="86" y="303"/>
                  <a:pt x="126" y="295"/>
                  <a:pt x="166" y="308"/>
                </a:cubicBezTo>
                <a:cubicBezTo>
                  <a:pt x="193" y="348"/>
                  <a:pt x="184" y="324"/>
                  <a:pt x="184" y="381"/>
                </a:cubicBezTo>
              </a:path>
            </a:pathLst>
          </a:custGeom>
          <a:solidFill>
            <a:srgbClr val="99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44" name="Oval 7"/>
          <p:cNvSpPr>
            <a:spLocks noChangeArrowheads="1"/>
          </p:cNvSpPr>
          <p:nvPr/>
        </p:nvSpPr>
        <p:spPr bwMode="auto">
          <a:xfrm>
            <a:off x="1981200" y="3276600"/>
            <a:ext cx="685800" cy="685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5" name="Oval 8"/>
          <p:cNvSpPr>
            <a:spLocks noChangeArrowheads="1"/>
          </p:cNvSpPr>
          <p:nvPr/>
        </p:nvSpPr>
        <p:spPr bwMode="auto">
          <a:xfrm>
            <a:off x="3048000" y="2895600"/>
            <a:ext cx="762000" cy="685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Oval 9"/>
          <p:cNvSpPr>
            <a:spLocks noChangeArrowheads="1"/>
          </p:cNvSpPr>
          <p:nvPr/>
        </p:nvSpPr>
        <p:spPr bwMode="auto">
          <a:xfrm>
            <a:off x="4419600" y="3200400"/>
            <a:ext cx="685800" cy="685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7" name="Oval 10"/>
          <p:cNvSpPr>
            <a:spLocks noChangeArrowheads="1"/>
          </p:cNvSpPr>
          <p:nvPr/>
        </p:nvSpPr>
        <p:spPr bwMode="auto">
          <a:xfrm>
            <a:off x="3505200" y="3962400"/>
            <a:ext cx="685800" cy="685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8" name="Oval 11"/>
          <p:cNvSpPr>
            <a:spLocks noChangeArrowheads="1"/>
          </p:cNvSpPr>
          <p:nvPr/>
        </p:nvSpPr>
        <p:spPr bwMode="auto">
          <a:xfrm>
            <a:off x="2133600" y="4267200"/>
            <a:ext cx="609600" cy="609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9" name="Oval 12"/>
          <p:cNvSpPr>
            <a:spLocks noChangeArrowheads="1"/>
          </p:cNvSpPr>
          <p:nvPr/>
        </p:nvSpPr>
        <p:spPr bwMode="auto">
          <a:xfrm>
            <a:off x="3276600" y="5181600"/>
            <a:ext cx="609600" cy="609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0" name="Oval 13"/>
          <p:cNvSpPr>
            <a:spLocks noChangeArrowheads="1"/>
          </p:cNvSpPr>
          <p:nvPr/>
        </p:nvSpPr>
        <p:spPr bwMode="auto">
          <a:xfrm>
            <a:off x="4419600" y="5486400"/>
            <a:ext cx="609600" cy="609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1" name="Oval 14"/>
          <p:cNvSpPr>
            <a:spLocks noChangeArrowheads="1"/>
          </p:cNvSpPr>
          <p:nvPr/>
        </p:nvSpPr>
        <p:spPr bwMode="auto">
          <a:xfrm>
            <a:off x="4495800" y="4191000"/>
            <a:ext cx="609600" cy="685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2" name="Oval 15"/>
          <p:cNvSpPr>
            <a:spLocks noChangeArrowheads="1"/>
          </p:cNvSpPr>
          <p:nvPr/>
        </p:nvSpPr>
        <p:spPr bwMode="auto">
          <a:xfrm>
            <a:off x="5257800" y="4800600"/>
            <a:ext cx="609600" cy="685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3" name="Oval 16"/>
          <p:cNvSpPr>
            <a:spLocks noChangeArrowheads="1"/>
          </p:cNvSpPr>
          <p:nvPr/>
        </p:nvSpPr>
        <p:spPr bwMode="auto">
          <a:xfrm>
            <a:off x="5410200" y="3657600"/>
            <a:ext cx="609600" cy="7620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Out of the bag.</a:t>
            </a:r>
            <a:endParaRPr lang="en-US" smtClean="0"/>
          </a:p>
        </p:txBody>
      </p:sp>
      <p:sp>
        <p:nvSpPr>
          <p:cNvPr id="11267" name="Freeform 5"/>
          <p:cNvSpPr>
            <a:spLocks/>
          </p:cNvSpPr>
          <p:nvPr/>
        </p:nvSpPr>
        <p:spPr bwMode="auto">
          <a:xfrm>
            <a:off x="1552575" y="1320800"/>
            <a:ext cx="5721350" cy="5178425"/>
          </a:xfrm>
          <a:custGeom>
            <a:avLst/>
            <a:gdLst>
              <a:gd name="T0" fmla="*/ 357 w 3604"/>
              <a:gd name="T1" fmla="*/ 411 h 3262"/>
              <a:gd name="T2" fmla="*/ 412 w 3604"/>
              <a:gd name="T3" fmla="*/ 741 h 3262"/>
              <a:gd name="T4" fmla="*/ 247 w 3604"/>
              <a:gd name="T5" fmla="*/ 1143 h 3262"/>
              <a:gd name="T6" fmla="*/ 55 w 3604"/>
              <a:gd name="T7" fmla="*/ 1755 h 3262"/>
              <a:gd name="T8" fmla="*/ 37 w 3604"/>
              <a:gd name="T9" fmla="*/ 1856 h 3262"/>
              <a:gd name="T10" fmla="*/ 19 w 3604"/>
              <a:gd name="T11" fmla="*/ 2213 h 3262"/>
              <a:gd name="T12" fmla="*/ 73 w 3604"/>
              <a:gd name="T13" fmla="*/ 2414 h 3262"/>
              <a:gd name="T14" fmla="*/ 211 w 3604"/>
              <a:gd name="T15" fmla="*/ 2624 h 3262"/>
              <a:gd name="T16" fmla="*/ 631 w 3604"/>
              <a:gd name="T17" fmla="*/ 2889 h 3262"/>
              <a:gd name="T18" fmla="*/ 823 w 3604"/>
              <a:gd name="T19" fmla="*/ 2971 h 3262"/>
              <a:gd name="T20" fmla="*/ 1673 w 3604"/>
              <a:gd name="T21" fmla="*/ 3227 h 3262"/>
              <a:gd name="T22" fmla="*/ 1957 w 3604"/>
              <a:gd name="T23" fmla="*/ 3191 h 3262"/>
              <a:gd name="T24" fmla="*/ 2505 w 3604"/>
              <a:gd name="T25" fmla="*/ 3109 h 3262"/>
              <a:gd name="T26" fmla="*/ 2871 w 3604"/>
              <a:gd name="T27" fmla="*/ 2990 h 3262"/>
              <a:gd name="T28" fmla="*/ 3017 w 3604"/>
              <a:gd name="T29" fmla="*/ 2853 h 3262"/>
              <a:gd name="T30" fmla="*/ 3173 w 3604"/>
              <a:gd name="T31" fmla="*/ 2661 h 3262"/>
              <a:gd name="T32" fmla="*/ 3337 w 3604"/>
              <a:gd name="T33" fmla="*/ 2432 h 3262"/>
              <a:gd name="T34" fmla="*/ 3475 w 3604"/>
              <a:gd name="T35" fmla="*/ 2240 h 3262"/>
              <a:gd name="T36" fmla="*/ 3584 w 3604"/>
              <a:gd name="T37" fmla="*/ 1710 h 3262"/>
              <a:gd name="T38" fmla="*/ 3520 w 3604"/>
              <a:gd name="T39" fmla="*/ 1472 h 3262"/>
              <a:gd name="T40" fmla="*/ 3365 w 3604"/>
              <a:gd name="T41" fmla="*/ 1061 h 3262"/>
              <a:gd name="T42" fmla="*/ 3237 w 3604"/>
              <a:gd name="T43" fmla="*/ 859 h 3262"/>
              <a:gd name="T44" fmla="*/ 3164 w 3604"/>
              <a:gd name="T45" fmla="*/ 759 h 3262"/>
              <a:gd name="T46" fmla="*/ 3054 w 3604"/>
              <a:gd name="T47" fmla="*/ 686 h 3262"/>
              <a:gd name="T48" fmla="*/ 2441 w 3604"/>
              <a:gd name="T49" fmla="*/ 512 h 3262"/>
              <a:gd name="T50" fmla="*/ 1875 w 3604"/>
              <a:gd name="T51" fmla="*/ 439 h 3262"/>
              <a:gd name="T52" fmla="*/ 1884 w 3604"/>
              <a:gd name="T53" fmla="*/ 210 h 3262"/>
              <a:gd name="T54" fmla="*/ 2222 w 3604"/>
              <a:gd name="T55" fmla="*/ 183 h 3262"/>
              <a:gd name="T56" fmla="*/ 1966 w 3604"/>
              <a:gd name="T57" fmla="*/ 18 h 3262"/>
              <a:gd name="T58" fmla="*/ 1683 w 3604"/>
              <a:gd name="T59" fmla="*/ 9 h 3262"/>
              <a:gd name="T60" fmla="*/ 1573 w 3604"/>
              <a:gd name="T61" fmla="*/ 91 h 3262"/>
              <a:gd name="T62" fmla="*/ 1527 w 3604"/>
              <a:gd name="T63" fmla="*/ 283 h 3262"/>
              <a:gd name="T64" fmla="*/ 1299 w 3604"/>
              <a:gd name="T65" fmla="*/ 82 h 3262"/>
              <a:gd name="T66" fmla="*/ 1125 w 3604"/>
              <a:gd name="T67" fmla="*/ 137 h 3262"/>
              <a:gd name="T68" fmla="*/ 1308 w 3604"/>
              <a:gd name="T69" fmla="*/ 256 h 3262"/>
              <a:gd name="T70" fmla="*/ 1216 w 3604"/>
              <a:gd name="T71" fmla="*/ 329 h 3262"/>
              <a:gd name="T72" fmla="*/ 960 w 3604"/>
              <a:gd name="T73" fmla="*/ 283 h 3262"/>
              <a:gd name="T74" fmla="*/ 869 w 3604"/>
              <a:gd name="T75" fmla="*/ 192 h 3262"/>
              <a:gd name="T76" fmla="*/ 777 w 3604"/>
              <a:gd name="T77" fmla="*/ 128 h 3262"/>
              <a:gd name="T78" fmla="*/ 732 w 3604"/>
              <a:gd name="T79" fmla="*/ 311 h 3262"/>
              <a:gd name="T80" fmla="*/ 595 w 3604"/>
              <a:gd name="T81" fmla="*/ 311 h 3262"/>
              <a:gd name="T82" fmla="*/ 521 w 3604"/>
              <a:gd name="T83" fmla="*/ 265 h 3262"/>
              <a:gd name="T84" fmla="*/ 439 w 3604"/>
              <a:gd name="T85" fmla="*/ 210 h 3262"/>
              <a:gd name="T86" fmla="*/ 256 w 3604"/>
              <a:gd name="T87" fmla="*/ 219 h 3262"/>
              <a:gd name="T88" fmla="*/ 128 w 3604"/>
              <a:gd name="T89" fmla="*/ 329 h 326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604"/>
              <a:gd name="T136" fmla="*/ 0 h 3262"/>
              <a:gd name="T137" fmla="*/ 3604 w 3604"/>
              <a:gd name="T138" fmla="*/ 3262 h 326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604" h="3262">
                <a:moveTo>
                  <a:pt x="229" y="375"/>
                </a:moveTo>
                <a:cubicBezTo>
                  <a:pt x="272" y="387"/>
                  <a:pt x="314" y="401"/>
                  <a:pt x="357" y="411"/>
                </a:cubicBezTo>
                <a:cubicBezTo>
                  <a:pt x="380" y="435"/>
                  <a:pt x="402" y="447"/>
                  <a:pt x="421" y="475"/>
                </a:cubicBezTo>
                <a:cubicBezTo>
                  <a:pt x="418" y="564"/>
                  <a:pt x="417" y="652"/>
                  <a:pt x="412" y="741"/>
                </a:cubicBezTo>
                <a:cubicBezTo>
                  <a:pt x="409" y="786"/>
                  <a:pt x="375" y="842"/>
                  <a:pt x="357" y="878"/>
                </a:cubicBezTo>
                <a:cubicBezTo>
                  <a:pt x="315" y="963"/>
                  <a:pt x="282" y="1055"/>
                  <a:pt x="247" y="1143"/>
                </a:cubicBezTo>
                <a:cubicBezTo>
                  <a:pt x="205" y="1250"/>
                  <a:pt x="181" y="1366"/>
                  <a:pt x="119" y="1463"/>
                </a:cubicBezTo>
                <a:cubicBezTo>
                  <a:pt x="95" y="1560"/>
                  <a:pt x="79" y="1658"/>
                  <a:pt x="55" y="1755"/>
                </a:cubicBezTo>
                <a:cubicBezTo>
                  <a:pt x="51" y="1770"/>
                  <a:pt x="49" y="1786"/>
                  <a:pt x="46" y="1801"/>
                </a:cubicBezTo>
                <a:cubicBezTo>
                  <a:pt x="43" y="1819"/>
                  <a:pt x="41" y="1838"/>
                  <a:pt x="37" y="1856"/>
                </a:cubicBezTo>
                <a:cubicBezTo>
                  <a:pt x="32" y="1875"/>
                  <a:pt x="19" y="1911"/>
                  <a:pt x="19" y="1911"/>
                </a:cubicBezTo>
                <a:cubicBezTo>
                  <a:pt x="3" y="2042"/>
                  <a:pt x="0" y="2028"/>
                  <a:pt x="19" y="2213"/>
                </a:cubicBezTo>
                <a:cubicBezTo>
                  <a:pt x="21" y="2232"/>
                  <a:pt x="37" y="2267"/>
                  <a:pt x="37" y="2267"/>
                </a:cubicBezTo>
                <a:cubicBezTo>
                  <a:pt x="43" y="2321"/>
                  <a:pt x="49" y="2366"/>
                  <a:pt x="73" y="2414"/>
                </a:cubicBezTo>
                <a:cubicBezTo>
                  <a:pt x="83" y="2434"/>
                  <a:pt x="102" y="2448"/>
                  <a:pt x="110" y="2469"/>
                </a:cubicBezTo>
                <a:cubicBezTo>
                  <a:pt x="135" y="2531"/>
                  <a:pt x="163" y="2578"/>
                  <a:pt x="211" y="2624"/>
                </a:cubicBezTo>
                <a:cubicBezTo>
                  <a:pt x="226" y="2668"/>
                  <a:pt x="285" y="2719"/>
                  <a:pt x="329" y="2734"/>
                </a:cubicBezTo>
                <a:cubicBezTo>
                  <a:pt x="417" y="2820"/>
                  <a:pt x="520" y="2845"/>
                  <a:pt x="631" y="2889"/>
                </a:cubicBezTo>
                <a:cubicBezTo>
                  <a:pt x="662" y="2901"/>
                  <a:pt x="691" y="2916"/>
                  <a:pt x="723" y="2926"/>
                </a:cubicBezTo>
                <a:cubicBezTo>
                  <a:pt x="790" y="2971"/>
                  <a:pt x="756" y="2958"/>
                  <a:pt x="823" y="2971"/>
                </a:cubicBezTo>
                <a:cubicBezTo>
                  <a:pt x="882" y="3011"/>
                  <a:pt x="933" y="3068"/>
                  <a:pt x="997" y="3099"/>
                </a:cubicBezTo>
                <a:cubicBezTo>
                  <a:pt x="1154" y="3262"/>
                  <a:pt x="1507" y="3224"/>
                  <a:pt x="1673" y="3227"/>
                </a:cubicBezTo>
                <a:cubicBezTo>
                  <a:pt x="1869" y="3213"/>
                  <a:pt x="1740" y="3228"/>
                  <a:pt x="1847" y="3209"/>
                </a:cubicBezTo>
                <a:cubicBezTo>
                  <a:pt x="1884" y="3203"/>
                  <a:pt x="1957" y="3191"/>
                  <a:pt x="1957" y="3191"/>
                </a:cubicBezTo>
                <a:cubicBezTo>
                  <a:pt x="2033" y="3166"/>
                  <a:pt x="2124" y="3172"/>
                  <a:pt x="2204" y="3163"/>
                </a:cubicBezTo>
                <a:cubicBezTo>
                  <a:pt x="2302" y="3130"/>
                  <a:pt x="2405" y="3130"/>
                  <a:pt x="2505" y="3109"/>
                </a:cubicBezTo>
                <a:cubicBezTo>
                  <a:pt x="2588" y="3092"/>
                  <a:pt x="2668" y="3068"/>
                  <a:pt x="2752" y="3054"/>
                </a:cubicBezTo>
                <a:cubicBezTo>
                  <a:pt x="2794" y="3033"/>
                  <a:pt x="2835" y="3020"/>
                  <a:pt x="2871" y="2990"/>
                </a:cubicBezTo>
                <a:cubicBezTo>
                  <a:pt x="2905" y="2961"/>
                  <a:pt x="2899" y="2948"/>
                  <a:pt x="2944" y="2926"/>
                </a:cubicBezTo>
                <a:cubicBezTo>
                  <a:pt x="2965" y="2895"/>
                  <a:pt x="2985" y="2874"/>
                  <a:pt x="3017" y="2853"/>
                </a:cubicBezTo>
                <a:cubicBezTo>
                  <a:pt x="3064" y="2762"/>
                  <a:pt x="3002" y="2869"/>
                  <a:pt x="3072" y="2789"/>
                </a:cubicBezTo>
                <a:cubicBezTo>
                  <a:pt x="3108" y="2747"/>
                  <a:pt x="3132" y="2701"/>
                  <a:pt x="3173" y="2661"/>
                </a:cubicBezTo>
                <a:cubicBezTo>
                  <a:pt x="3193" y="2621"/>
                  <a:pt x="3214" y="2592"/>
                  <a:pt x="3246" y="2560"/>
                </a:cubicBezTo>
                <a:cubicBezTo>
                  <a:pt x="3269" y="2492"/>
                  <a:pt x="3249" y="2540"/>
                  <a:pt x="3337" y="2432"/>
                </a:cubicBezTo>
                <a:cubicBezTo>
                  <a:pt x="3398" y="2357"/>
                  <a:pt x="3309" y="2461"/>
                  <a:pt x="3374" y="2368"/>
                </a:cubicBezTo>
                <a:cubicBezTo>
                  <a:pt x="3405" y="2323"/>
                  <a:pt x="3448" y="2289"/>
                  <a:pt x="3475" y="2240"/>
                </a:cubicBezTo>
                <a:cubicBezTo>
                  <a:pt x="3511" y="2175"/>
                  <a:pt x="3538" y="2051"/>
                  <a:pt x="3584" y="2002"/>
                </a:cubicBezTo>
                <a:cubicBezTo>
                  <a:pt x="3604" y="1882"/>
                  <a:pt x="3603" y="1911"/>
                  <a:pt x="3584" y="1710"/>
                </a:cubicBezTo>
                <a:cubicBezTo>
                  <a:pt x="3580" y="1672"/>
                  <a:pt x="3554" y="1638"/>
                  <a:pt x="3548" y="1600"/>
                </a:cubicBezTo>
                <a:cubicBezTo>
                  <a:pt x="3541" y="1559"/>
                  <a:pt x="3539" y="1510"/>
                  <a:pt x="3520" y="1472"/>
                </a:cubicBezTo>
                <a:cubicBezTo>
                  <a:pt x="3496" y="1423"/>
                  <a:pt x="3476" y="1377"/>
                  <a:pt x="3456" y="1326"/>
                </a:cubicBezTo>
                <a:cubicBezTo>
                  <a:pt x="3422" y="1238"/>
                  <a:pt x="3419" y="1142"/>
                  <a:pt x="3365" y="1061"/>
                </a:cubicBezTo>
                <a:cubicBezTo>
                  <a:pt x="3342" y="967"/>
                  <a:pt x="3373" y="1066"/>
                  <a:pt x="3337" y="1006"/>
                </a:cubicBezTo>
                <a:cubicBezTo>
                  <a:pt x="3297" y="940"/>
                  <a:pt x="3291" y="915"/>
                  <a:pt x="3237" y="859"/>
                </a:cubicBezTo>
                <a:cubicBezTo>
                  <a:pt x="3216" y="797"/>
                  <a:pt x="3246" y="866"/>
                  <a:pt x="3200" y="814"/>
                </a:cubicBezTo>
                <a:cubicBezTo>
                  <a:pt x="3186" y="798"/>
                  <a:pt x="3176" y="777"/>
                  <a:pt x="3164" y="759"/>
                </a:cubicBezTo>
                <a:cubicBezTo>
                  <a:pt x="3158" y="750"/>
                  <a:pt x="3145" y="748"/>
                  <a:pt x="3136" y="741"/>
                </a:cubicBezTo>
                <a:cubicBezTo>
                  <a:pt x="3108" y="718"/>
                  <a:pt x="3088" y="703"/>
                  <a:pt x="3054" y="686"/>
                </a:cubicBezTo>
                <a:cubicBezTo>
                  <a:pt x="2950" y="576"/>
                  <a:pt x="2786" y="563"/>
                  <a:pt x="2643" y="549"/>
                </a:cubicBezTo>
                <a:cubicBezTo>
                  <a:pt x="2575" y="526"/>
                  <a:pt x="2513" y="520"/>
                  <a:pt x="2441" y="512"/>
                </a:cubicBezTo>
                <a:cubicBezTo>
                  <a:pt x="2296" y="476"/>
                  <a:pt x="2297" y="483"/>
                  <a:pt x="2085" y="475"/>
                </a:cubicBezTo>
                <a:cubicBezTo>
                  <a:pt x="2010" y="468"/>
                  <a:pt x="1947" y="457"/>
                  <a:pt x="1875" y="439"/>
                </a:cubicBezTo>
                <a:cubicBezTo>
                  <a:pt x="1844" y="419"/>
                  <a:pt x="1832" y="410"/>
                  <a:pt x="1820" y="375"/>
                </a:cubicBezTo>
                <a:cubicBezTo>
                  <a:pt x="1826" y="302"/>
                  <a:pt x="1809" y="234"/>
                  <a:pt x="1884" y="210"/>
                </a:cubicBezTo>
                <a:cubicBezTo>
                  <a:pt x="1915" y="190"/>
                  <a:pt x="1939" y="183"/>
                  <a:pt x="1975" y="174"/>
                </a:cubicBezTo>
                <a:cubicBezTo>
                  <a:pt x="2073" y="180"/>
                  <a:pt x="2132" y="194"/>
                  <a:pt x="2222" y="183"/>
                </a:cubicBezTo>
                <a:cubicBezTo>
                  <a:pt x="2236" y="138"/>
                  <a:pt x="2218" y="136"/>
                  <a:pt x="2185" y="110"/>
                </a:cubicBezTo>
                <a:cubicBezTo>
                  <a:pt x="2122" y="59"/>
                  <a:pt x="2046" y="36"/>
                  <a:pt x="1966" y="18"/>
                </a:cubicBezTo>
                <a:cubicBezTo>
                  <a:pt x="1936" y="11"/>
                  <a:pt x="1875" y="0"/>
                  <a:pt x="1875" y="0"/>
                </a:cubicBezTo>
                <a:cubicBezTo>
                  <a:pt x="1811" y="3"/>
                  <a:pt x="1747" y="1"/>
                  <a:pt x="1683" y="9"/>
                </a:cubicBezTo>
                <a:cubicBezTo>
                  <a:pt x="1659" y="12"/>
                  <a:pt x="1638" y="31"/>
                  <a:pt x="1619" y="46"/>
                </a:cubicBezTo>
                <a:cubicBezTo>
                  <a:pt x="1602" y="59"/>
                  <a:pt x="1573" y="91"/>
                  <a:pt x="1573" y="91"/>
                </a:cubicBezTo>
                <a:cubicBezTo>
                  <a:pt x="1554" y="152"/>
                  <a:pt x="1595" y="213"/>
                  <a:pt x="1564" y="274"/>
                </a:cubicBezTo>
                <a:cubicBezTo>
                  <a:pt x="1558" y="285"/>
                  <a:pt x="1539" y="280"/>
                  <a:pt x="1527" y="283"/>
                </a:cubicBezTo>
                <a:cubicBezTo>
                  <a:pt x="1448" y="272"/>
                  <a:pt x="1408" y="260"/>
                  <a:pt x="1363" y="192"/>
                </a:cubicBezTo>
                <a:cubicBezTo>
                  <a:pt x="1352" y="150"/>
                  <a:pt x="1344" y="102"/>
                  <a:pt x="1299" y="82"/>
                </a:cubicBezTo>
                <a:cubicBezTo>
                  <a:pt x="1279" y="73"/>
                  <a:pt x="1256" y="71"/>
                  <a:pt x="1235" y="64"/>
                </a:cubicBezTo>
                <a:cubicBezTo>
                  <a:pt x="1148" y="73"/>
                  <a:pt x="1144" y="63"/>
                  <a:pt x="1125" y="137"/>
                </a:cubicBezTo>
                <a:cubicBezTo>
                  <a:pt x="1143" y="229"/>
                  <a:pt x="1160" y="227"/>
                  <a:pt x="1253" y="238"/>
                </a:cubicBezTo>
                <a:cubicBezTo>
                  <a:pt x="1271" y="244"/>
                  <a:pt x="1290" y="250"/>
                  <a:pt x="1308" y="256"/>
                </a:cubicBezTo>
                <a:cubicBezTo>
                  <a:pt x="1320" y="260"/>
                  <a:pt x="1305" y="282"/>
                  <a:pt x="1299" y="293"/>
                </a:cubicBezTo>
                <a:cubicBezTo>
                  <a:pt x="1285" y="320"/>
                  <a:pt x="1240" y="323"/>
                  <a:pt x="1216" y="329"/>
                </a:cubicBezTo>
                <a:cubicBezTo>
                  <a:pt x="1149" y="326"/>
                  <a:pt x="1081" y="332"/>
                  <a:pt x="1015" y="320"/>
                </a:cubicBezTo>
                <a:cubicBezTo>
                  <a:pt x="993" y="316"/>
                  <a:pt x="978" y="295"/>
                  <a:pt x="960" y="283"/>
                </a:cubicBezTo>
                <a:cubicBezTo>
                  <a:pt x="951" y="277"/>
                  <a:pt x="933" y="265"/>
                  <a:pt x="933" y="265"/>
                </a:cubicBezTo>
                <a:cubicBezTo>
                  <a:pt x="890" y="201"/>
                  <a:pt x="914" y="222"/>
                  <a:pt x="869" y="192"/>
                </a:cubicBezTo>
                <a:cubicBezTo>
                  <a:pt x="862" y="182"/>
                  <a:pt x="845" y="153"/>
                  <a:pt x="832" y="146"/>
                </a:cubicBezTo>
                <a:cubicBezTo>
                  <a:pt x="815" y="137"/>
                  <a:pt x="777" y="128"/>
                  <a:pt x="777" y="128"/>
                </a:cubicBezTo>
                <a:cubicBezTo>
                  <a:pt x="732" y="98"/>
                  <a:pt x="724" y="101"/>
                  <a:pt x="668" y="110"/>
                </a:cubicBezTo>
                <a:cubicBezTo>
                  <a:pt x="598" y="177"/>
                  <a:pt x="684" y="265"/>
                  <a:pt x="732" y="311"/>
                </a:cubicBezTo>
                <a:cubicBezTo>
                  <a:pt x="723" y="314"/>
                  <a:pt x="714" y="320"/>
                  <a:pt x="704" y="320"/>
                </a:cubicBezTo>
                <a:cubicBezTo>
                  <a:pt x="668" y="320"/>
                  <a:pt x="631" y="319"/>
                  <a:pt x="595" y="311"/>
                </a:cubicBezTo>
                <a:cubicBezTo>
                  <a:pt x="586" y="309"/>
                  <a:pt x="583" y="298"/>
                  <a:pt x="576" y="293"/>
                </a:cubicBezTo>
                <a:cubicBezTo>
                  <a:pt x="522" y="260"/>
                  <a:pt x="576" y="310"/>
                  <a:pt x="521" y="265"/>
                </a:cubicBezTo>
                <a:cubicBezTo>
                  <a:pt x="475" y="227"/>
                  <a:pt x="515" y="245"/>
                  <a:pt x="467" y="229"/>
                </a:cubicBezTo>
                <a:cubicBezTo>
                  <a:pt x="458" y="223"/>
                  <a:pt x="449" y="215"/>
                  <a:pt x="439" y="210"/>
                </a:cubicBezTo>
                <a:cubicBezTo>
                  <a:pt x="421" y="202"/>
                  <a:pt x="384" y="192"/>
                  <a:pt x="384" y="192"/>
                </a:cubicBezTo>
                <a:cubicBezTo>
                  <a:pt x="309" y="201"/>
                  <a:pt x="321" y="195"/>
                  <a:pt x="256" y="219"/>
                </a:cubicBezTo>
                <a:cubicBezTo>
                  <a:pt x="229" y="229"/>
                  <a:pt x="174" y="247"/>
                  <a:pt x="174" y="247"/>
                </a:cubicBezTo>
                <a:cubicBezTo>
                  <a:pt x="152" y="280"/>
                  <a:pt x="138" y="290"/>
                  <a:pt x="128" y="329"/>
                </a:cubicBezTo>
                <a:cubicBezTo>
                  <a:pt x="144" y="393"/>
                  <a:pt x="162" y="375"/>
                  <a:pt x="229" y="375"/>
                </a:cubicBezTo>
                <a:close/>
              </a:path>
            </a:pathLst>
          </a:custGeom>
          <a:solidFill>
            <a:srgbClr val="99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2514600" y="2667000"/>
            <a:ext cx="6096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3505200" y="2362200"/>
            <a:ext cx="6858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4724400" y="2590800"/>
            <a:ext cx="685800" cy="6858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2057400" y="3581400"/>
            <a:ext cx="685800" cy="762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3124200" y="3505200"/>
            <a:ext cx="685800" cy="762000"/>
          </a:xfrm>
          <a:prstGeom prst="rect">
            <a:avLst/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4267200" y="3505200"/>
            <a:ext cx="685800" cy="762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5410200" y="3505200"/>
            <a:ext cx="762000" cy="762000"/>
          </a:xfrm>
          <a:prstGeom prst="rect">
            <a:avLst/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Rectangle 13"/>
          <p:cNvSpPr>
            <a:spLocks noChangeArrowheads="1"/>
          </p:cNvSpPr>
          <p:nvPr/>
        </p:nvSpPr>
        <p:spPr bwMode="auto">
          <a:xfrm>
            <a:off x="2514600" y="4648200"/>
            <a:ext cx="685800" cy="6858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Rectangle 14"/>
          <p:cNvSpPr>
            <a:spLocks noChangeArrowheads="1"/>
          </p:cNvSpPr>
          <p:nvPr/>
        </p:nvSpPr>
        <p:spPr bwMode="auto">
          <a:xfrm>
            <a:off x="3581400" y="4648200"/>
            <a:ext cx="685800" cy="6858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7" name="Rectangle 15"/>
          <p:cNvSpPr>
            <a:spLocks noChangeArrowheads="1"/>
          </p:cNvSpPr>
          <p:nvPr/>
        </p:nvSpPr>
        <p:spPr bwMode="auto">
          <a:xfrm>
            <a:off x="4724400" y="46482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Chance line:</a:t>
            </a:r>
            <a:endParaRPr lang="en-US" smtClean="0"/>
          </a:p>
        </p:txBody>
      </p:sp>
      <p:sp>
        <p:nvSpPr>
          <p:cNvPr id="3075" name="Line 5"/>
          <p:cNvSpPr>
            <a:spLocks noChangeShapeType="1"/>
          </p:cNvSpPr>
          <p:nvPr/>
        </p:nvSpPr>
        <p:spPr bwMode="auto">
          <a:xfrm>
            <a:off x="609600" y="3657600"/>
            <a:ext cx="7848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0" y="3886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Impossible</a:t>
            </a:r>
            <a:endParaRPr lang="en-US"/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8077200" y="38100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Certain</a:t>
            </a:r>
            <a:endParaRPr lang="en-US"/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1828800" y="39624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Unlikely</a:t>
            </a:r>
            <a:endParaRPr lang="en-US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6248400" y="3886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Likely</a:t>
            </a:r>
            <a:endParaRPr lang="en-US"/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4038600" y="3962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Evens</a:t>
            </a:r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>
            <a:off x="609600" y="3352800"/>
            <a:ext cx="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4343400" y="3352800"/>
            <a:ext cx="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3" name="Line 13"/>
          <p:cNvSpPr>
            <a:spLocks noChangeShapeType="1"/>
          </p:cNvSpPr>
          <p:nvPr/>
        </p:nvSpPr>
        <p:spPr bwMode="auto">
          <a:xfrm>
            <a:off x="8382000" y="3352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4" name="Line 14"/>
          <p:cNvSpPr>
            <a:spLocks noChangeShapeType="1"/>
          </p:cNvSpPr>
          <p:nvPr/>
        </p:nvSpPr>
        <p:spPr bwMode="auto">
          <a:xfrm>
            <a:off x="8458200" y="3429000"/>
            <a:ext cx="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5" name="Line 15"/>
          <p:cNvSpPr>
            <a:spLocks noChangeShapeType="1"/>
          </p:cNvSpPr>
          <p:nvPr/>
        </p:nvSpPr>
        <p:spPr bwMode="auto">
          <a:xfrm>
            <a:off x="2362200" y="3505200"/>
            <a:ext cx="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6" name="Line 17"/>
          <p:cNvSpPr>
            <a:spLocks noChangeShapeType="1"/>
          </p:cNvSpPr>
          <p:nvPr/>
        </p:nvSpPr>
        <p:spPr bwMode="auto">
          <a:xfrm>
            <a:off x="6629400" y="3505200"/>
            <a:ext cx="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Rolling a 6</a:t>
            </a:r>
            <a:endParaRPr lang="en-US" sz="4000" dirty="0" smtClean="0"/>
          </a:p>
        </p:txBody>
      </p:sp>
      <p:pic>
        <p:nvPicPr>
          <p:cNvPr id="4099" name="Picture 5" descr="MPj039977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868488"/>
            <a:ext cx="57150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Rolling a 7 with a normal 6 sided dice.</a:t>
            </a:r>
            <a:endParaRPr lang="en-US" sz="4000" dirty="0" smtClean="0"/>
          </a:p>
        </p:txBody>
      </p:sp>
      <p:pic>
        <p:nvPicPr>
          <p:cNvPr id="4099" name="Picture 5" descr="MPj039977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868488"/>
            <a:ext cx="57150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Rolling an even number</a:t>
            </a:r>
            <a:endParaRPr lang="en-US" sz="4000" dirty="0" smtClean="0"/>
          </a:p>
        </p:txBody>
      </p:sp>
      <p:pic>
        <p:nvPicPr>
          <p:cNvPr id="5123" name="Picture 5" descr="MMj0286767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05000"/>
            <a:ext cx="4495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Rolling a 2 </a:t>
            </a:r>
            <a:r>
              <a:rPr lang="en-GB" sz="4000" dirty="0" smtClean="0"/>
              <a:t>with two dice?</a:t>
            </a:r>
            <a:endParaRPr lang="en-US" sz="4000" dirty="0" smtClean="0"/>
          </a:p>
        </p:txBody>
      </p:sp>
      <p:pic>
        <p:nvPicPr>
          <p:cNvPr id="6147" name="Picture 5" descr="MPj028993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76400"/>
            <a:ext cx="6934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Getting a 6 on this spinner</a:t>
            </a:r>
            <a:endParaRPr lang="en-US" sz="4000" dirty="0" smtClean="0"/>
          </a:p>
        </p:txBody>
      </p:sp>
      <p:sp>
        <p:nvSpPr>
          <p:cNvPr id="7171" name="AutoShape 5"/>
          <p:cNvSpPr>
            <a:spLocks noChangeArrowheads="1"/>
          </p:cNvSpPr>
          <p:nvPr/>
        </p:nvSpPr>
        <p:spPr bwMode="auto">
          <a:xfrm>
            <a:off x="2209800" y="1828800"/>
            <a:ext cx="4191000" cy="38100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172" name="Line 6"/>
          <p:cNvSpPr>
            <a:spLocks noChangeShapeType="1"/>
          </p:cNvSpPr>
          <p:nvPr/>
        </p:nvSpPr>
        <p:spPr bwMode="auto">
          <a:xfrm>
            <a:off x="4267200" y="18288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>
            <a:off x="2209800" y="32766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 flipV="1">
            <a:off x="3048000" y="3886200"/>
            <a:ext cx="12192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 flipH="1" flipV="1">
            <a:off x="4267200" y="3886200"/>
            <a:ext cx="1295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Line 10"/>
          <p:cNvSpPr>
            <a:spLocks noChangeShapeType="1"/>
          </p:cNvSpPr>
          <p:nvPr/>
        </p:nvSpPr>
        <p:spPr bwMode="auto">
          <a:xfrm flipV="1">
            <a:off x="4267200" y="3276600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3276600" y="2743200"/>
            <a:ext cx="76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2</a:t>
            </a:r>
            <a:endParaRPr lang="en-US" sz="3600"/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4572000" y="2743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4</a:t>
            </a:r>
            <a:endParaRPr lang="en-US" sz="3600"/>
          </a:p>
        </p:txBody>
      </p:sp>
      <p:sp>
        <p:nvSpPr>
          <p:cNvPr id="7179" name="Text Box 13"/>
          <p:cNvSpPr txBox="1">
            <a:spLocks noChangeArrowheads="1"/>
          </p:cNvSpPr>
          <p:nvPr/>
        </p:nvSpPr>
        <p:spPr bwMode="auto">
          <a:xfrm>
            <a:off x="4038600" y="4648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2</a:t>
            </a:r>
            <a:endParaRPr lang="en-US" sz="3600"/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4876800" y="3962400"/>
            <a:ext cx="76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6</a:t>
            </a:r>
            <a:endParaRPr lang="en-US" sz="3600"/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2895600" y="39624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6</a:t>
            </a:r>
            <a:endParaRPr lang="en-US" sz="360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What is the chance of getting an even number on this spinner?</a:t>
            </a:r>
            <a:endParaRPr lang="en-US" sz="4000" smtClean="0"/>
          </a:p>
        </p:txBody>
      </p:sp>
      <p:sp>
        <p:nvSpPr>
          <p:cNvPr id="8195" name="AutoShape 5"/>
          <p:cNvSpPr>
            <a:spLocks noChangeArrowheads="1"/>
          </p:cNvSpPr>
          <p:nvPr/>
        </p:nvSpPr>
        <p:spPr bwMode="auto">
          <a:xfrm>
            <a:off x="2209800" y="1828800"/>
            <a:ext cx="4191000" cy="38100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4343400" y="18288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2209800" y="3276600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8" name="Line 8"/>
          <p:cNvSpPr>
            <a:spLocks noChangeShapeType="1"/>
          </p:cNvSpPr>
          <p:nvPr/>
        </p:nvSpPr>
        <p:spPr bwMode="auto">
          <a:xfrm flipV="1">
            <a:off x="3048000" y="3886200"/>
            <a:ext cx="1295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9" name="Line 9"/>
          <p:cNvSpPr>
            <a:spLocks noChangeShapeType="1"/>
          </p:cNvSpPr>
          <p:nvPr/>
        </p:nvSpPr>
        <p:spPr bwMode="auto">
          <a:xfrm flipH="1">
            <a:off x="4343400" y="32766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 flipH="1" flipV="1">
            <a:off x="4343400" y="3886200"/>
            <a:ext cx="12192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3352800" y="26670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1</a:t>
            </a:r>
            <a:endParaRPr lang="en-US" sz="3600"/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4648200" y="27432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2</a:t>
            </a:r>
            <a:endParaRPr lang="en-US" sz="3600"/>
          </a:p>
        </p:txBody>
      </p:sp>
      <p:sp>
        <p:nvSpPr>
          <p:cNvPr id="8203" name="Text Box 13"/>
          <p:cNvSpPr txBox="1">
            <a:spLocks noChangeArrowheads="1"/>
          </p:cNvSpPr>
          <p:nvPr/>
        </p:nvSpPr>
        <p:spPr bwMode="auto">
          <a:xfrm>
            <a:off x="2819400" y="3886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3</a:t>
            </a:r>
            <a:endParaRPr lang="en-US" sz="3600"/>
          </a:p>
        </p:txBody>
      </p:sp>
      <p:sp>
        <p:nvSpPr>
          <p:cNvPr id="8204" name="Text Box 14"/>
          <p:cNvSpPr txBox="1">
            <a:spLocks noChangeArrowheads="1"/>
          </p:cNvSpPr>
          <p:nvPr/>
        </p:nvSpPr>
        <p:spPr bwMode="auto">
          <a:xfrm>
            <a:off x="4953000" y="3962400"/>
            <a:ext cx="76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4</a:t>
            </a:r>
            <a:endParaRPr lang="en-US" sz="3600"/>
          </a:p>
        </p:txBody>
      </p:sp>
      <p:sp>
        <p:nvSpPr>
          <p:cNvPr id="8205" name="Text Box 15"/>
          <p:cNvSpPr txBox="1">
            <a:spLocks noChangeArrowheads="1"/>
          </p:cNvSpPr>
          <p:nvPr/>
        </p:nvSpPr>
        <p:spPr bwMode="auto">
          <a:xfrm>
            <a:off x="4038600" y="4648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5</a:t>
            </a:r>
            <a:endParaRPr lang="en-US" sz="360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dirty="0" smtClean="0"/>
              <a:t>What are the chances of getting a 6 on this spinner?</a:t>
            </a:r>
            <a:endParaRPr lang="en-US" sz="4000" dirty="0" smtClean="0"/>
          </a:p>
        </p:txBody>
      </p:sp>
      <p:sp>
        <p:nvSpPr>
          <p:cNvPr id="9219" name="AutoShape 5"/>
          <p:cNvSpPr>
            <a:spLocks noChangeArrowheads="1"/>
          </p:cNvSpPr>
          <p:nvPr/>
        </p:nvSpPr>
        <p:spPr bwMode="auto">
          <a:xfrm>
            <a:off x="2514600" y="1981200"/>
            <a:ext cx="4876800" cy="4191000"/>
          </a:xfrm>
          <a:prstGeom prst="hexagon">
            <a:avLst>
              <a:gd name="adj" fmla="val 2909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3733800" y="1981200"/>
            <a:ext cx="24384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 flipV="1">
            <a:off x="3733800" y="1981200"/>
            <a:ext cx="24384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>
            <a:off x="2514600" y="4038600"/>
            <a:ext cx="4876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4648200" y="22860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6</a:t>
            </a:r>
            <a:endParaRPr lang="en-US" sz="3600"/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4648200" y="51054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6</a:t>
            </a:r>
            <a:endParaRPr lang="en-US" sz="3600"/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3352800" y="31242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5</a:t>
            </a:r>
            <a:endParaRPr lang="en-US" sz="3600"/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5943600" y="3200400"/>
            <a:ext cx="76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4</a:t>
            </a:r>
            <a:endParaRPr lang="en-US" sz="3600"/>
          </a:p>
        </p:txBody>
      </p:sp>
      <p:sp>
        <p:nvSpPr>
          <p:cNvPr id="9227" name="Text Box 13"/>
          <p:cNvSpPr txBox="1">
            <a:spLocks noChangeArrowheads="1"/>
          </p:cNvSpPr>
          <p:nvPr/>
        </p:nvSpPr>
        <p:spPr bwMode="auto">
          <a:xfrm>
            <a:off x="3276600" y="449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3</a:t>
            </a:r>
            <a:endParaRPr lang="en-US" sz="3600"/>
          </a:p>
        </p:txBody>
      </p:sp>
      <p:sp>
        <p:nvSpPr>
          <p:cNvPr id="9228" name="Text Box 14"/>
          <p:cNvSpPr txBox="1">
            <a:spLocks noChangeArrowheads="1"/>
          </p:cNvSpPr>
          <p:nvPr/>
        </p:nvSpPr>
        <p:spPr bwMode="auto">
          <a:xfrm>
            <a:off x="5791200" y="4419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3</a:t>
            </a:r>
            <a:endParaRPr lang="en-US" sz="360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106</Words>
  <Application>Microsoft Office PowerPoint</Application>
  <PresentationFormat>On-screen Show (4:3)</PresentationFormat>
  <Paragraphs>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Default Design</vt:lpstr>
      <vt:lpstr>Probability: Likelihood and Chance</vt:lpstr>
      <vt:lpstr>Chance line:</vt:lpstr>
      <vt:lpstr>Rolling a 6</vt:lpstr>
      <vt:lpstr>Rolling a 7 with a normal 6 sided dice.</vt:lpstr>
      <vt:lpstr>Rolling an even number</vt:lpstr>
      <vt:lpstr>Rolling a 2 with two dice?</vt:lpstr>
      <vt:lpstr>Getting a 6 on this spinner</vt:lpstr>
      <vt:lpstr>What is the chance of getting an even number on this spinner?</vt:lpstr>
      <vt:lpstr>What are the chances of getting a 6 on this spinner?</vt:lpstr>
      <vt:lpstr>In the bag.</vt:lpstr>
      <vt:lpstr>Out of the bag.</vt:lpstr>
    </vt:vector>
  </TitlesOfParts>
  <Company>Nuanda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Likelyhood, Chance, ration and proportion.</dc:title>
  <dc:creator>Shirley Sides</dc:creator>
  <cp:lastModifiedBy>schumacherd</cp:lastModifiedBy>
  <cp:revision>7</cp:revision>
  <dcterms:created xsi:type="dcterms:W3CDTF">2007-02-27T17:19:31Z</dcterms:created>
  <dcterms:modified xsi:type="dcterms:W3CDTF">2009-02-19T05:00:55Z</dcterms:modified>
</cp:coreProperties>
</file>